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3205" r:id="rId2"/>
    <p:sldId id="3207" r:id="rId3"/>
    <p:sldId id="3219" r:id="rId4"/>
    <p:sldId id="3342" r:id="rId5"/>
    <p:sldId id="3362" r:id="rId6"/>
    <p:sldId id="3363" r:id="rId7"/>
    <p:sldId id="3364" r:id="rId8"/>
    <p:sldId id="3365" r:id="rId9"/>
    <p:sldId id="3371" r:id="rId10"/>
    <p:sldId id="3372" r:id="rId11"/>
    <p:sldId id="3373" r:id="rId12"/>
    <p:sldId id="3374" r:id="rId13"/>
    <p:sldId id="3384" r:id="rId14"/>
    <p:sldId id="3383" r:id="rId15"/>
    <p:sldId id="3382" r:id="rId16"/>
    <p:sldId id="3336" r:id="rId17"/>
    <p:sldId id="3356" r:id="rId18"/>
    <p:sldId id="3366" r:id="rId19"/>
    <p:sldId id="3367" r:id="rId20"/>
    <p:sldId id="3360" r:id="rId21"/>
    <p:sldId id="3376" r:id="rId22"/>
    <p:sldId id="3377" r:id="rId23"/>
    <p:sldId id="3378" r:id="rId24"/>
    <p:sldId id="3379" r:id="rId25"/>
    <p:sldId id="3380" r:id="rId26"/>
    <p:sldId id="3381" r:id="rId27"/>
    <p:sldId id="3385" r:id="rId28"/>
    <p:sldId id="3386" r:id="rId29"/>
    <p:sldId id="3387" r:id="rId30"/>
    <p:sldId id="3388" r:id="rId31"/>
    <p:sldId id="3375" r:id="rId32"/>
    <p:sldId id="3204" r:id="rId33"/>
    <p:sldId id="3323" r:id="rId34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>
          <p15:clr>
            <a:srgbClr val="A4A3A4"/>
          </p15:clr>
        </p15:guide>
        <p15:guide id="2" pos="5638" userDrawn="1">
          <p15:clr>
            <a:srgbClr val="A4A3A4"/>
          </p15:clr>
        </p15:guide>
        <p15:guide id="3" pos="603" userDrawn="1">
          <p15:clr>
            <a:srgbClr val="A4A3A4"/>
          </p15:clr>
        </p15:guide>
        <p15:guide id="4" orient="horz" pos="3866" userDrawn="1">
          <p15:clr>
            <a:srgbClr val="A4A3A4"/>
          </p15:clr>
        </p15:guide>
        <p15:guide id="5" pos="5955" userDrawn="1">
          <p15:clr>
            <a:srgbClr val="A4A3A4"/>
          </p15:clr>
        </p15:guide>
        <p15:guide id="6" pos="376">
          <p15:clr>
            <a:srgbClr val="A4A3A4"/>
          </p15:clr>
        </p15:guide>
        <p15:guide id="7" pos="137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3C36"/>
    <a:srgbClr val="0070C0"/>
    <a:srgbClr val="FFFFFF"/>
    <a:srgbClr val="08B689"/>
    <a:srgbClr val="79B50F"/>
    <a:srgbClr val="09B0DE"/>
    <a:srgbClr val="6669D2"/>
    <a:srgbClr val="33BE9B"/>
    <a:srgbClr val="33FCC4"/>
    <a:srgbClr val="42D2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1" autoAdjust="0"/>
    <p:restoredTop sz="92986" autoAdjust="0"/>
  </p:normalViewPr>
  <p:slideViewPr>
    <p:cSldViewPr>
      <p:cViewPr varScale="1">
        <p:scale>
          <a:sx n="96" d="100"/>
          <a:sy n="96" d="100"/>
        </p:scale>
        <p:origin x="92" y="1084"/>
      </p:cViewPr>
      <p:guideLst>
        <p:guide orient="horz" pos="328"/>
        <p:guide pos="5638"/>
        <p:guide pos="603"/>
        <p:guide orient="horz" pos="3866"/>
        <p:guide pos="5955"/>
        <p:guide pos="376"/>
        <p:guide pos="1374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562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  <a:t>2020/4/11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t>2020/4/11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1911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3663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743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8398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146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4749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6094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2278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09008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5413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427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37722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6663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4202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2633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4476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6050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4859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246532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5262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311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540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293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1801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7128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6766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8251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434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949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507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691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2903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Tm="0">
        <p:push dir="u"/>
      </p:transition>
    </mc:Choice>
    <mc:Fallback xmlns="">
      <p:transition spd="slow" advTm="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2020/4/11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slow" p14:dur="1750" advTm="0">
        <p:push dir="u"/>
      </p:transition>
    </mc:Choice>
    <mc:Fallback xmlns="">
      <p:transition spd="slow" advTm="0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tuna.tsinghua.edu.cn/simpl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ypi.douban.com/simple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notesSlide" Target="../notesSlides/notesSlide31.xml"/><Relationship Id="rId4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release/python-377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10"/>
          <p:cNvSpPr txBox="1"/>
          <p:nvPr/>
        </p:nvSpPr>
        <p:spPr>
          <a:xfrm>
            <a:off x="2091760" y="2485805"/>
            <a:ext cx="6370960" cy="900238"/>
          </a:xfrm>
          <a:prstGeom prst="rect">
            <a:avLst/>
          </a:prstGeom>
          <a:noFill/>
        </p:spPr>
        <p:txBody>
          <a:bodyPr wrap="none" lIns="68572" tIns="34286" rIns="68572" bIns="34286">
            <a:spAutoFit/>
          </a:bodyPr>
          <a:lstStyle/>
          <a:p>
            <a:pPr algn="ctr">
              <a:buNone/>
            </a:pPr>
            <a:r>
              <a:rPr lang="zh-CN" altLang="en-US" sz="54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零基础动手学</a:t>
            </a:r>
            <a:r>
              <a:rPr lang="en-US" altLang="zh-CN" sz="54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Python</a:t>
            </a:r>
            <a:endParaRPr lang="zh-CN" altLang="en-US" sz="54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125119" y="4912469"/>
            <a:ext cx="2304256" cy="377018"/>
          </a:xfrm>
          <a:prstGeom prst="rect">
            <a:avLst/>
          </a:prstGeom>
        </p:spPr>
        <p:txBody>
          <a:bodyPr wrap="square" lIns="68572" tIns="34286" rIns="68572" bIns="34286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授课老师：查永春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2438016" y="4048373"/>
            <a:ext cx="6242198" cy="1300348"/>
          </a:xfrm>
          <a:prstGeom prst="rect">
            <a:avLst/>
          </a:prstGeom>
        </p:spPr>
        <p:txBody>
          <a:bodyPr wrap="square" lIns="68572" tIns="34286" rIns="68572" bIns="34286">
            <a:spAutoFit/>
          </a:bodyPr>
          <a:lstStyle/>
          <a:p>
            <a:pPr algn="ctr"/>
            <a:r>
              <a:rPr lang="zh-CN" altLang="en-US" sz="4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动手搭建</a:t>
            </a:r>
            <a:r>
              <a:rPr lang="en-US" altLang="zh-CN" sz="4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Python</a:t>
            </a:r>
            <a:r>
              <a:rPr lang="zh-CN" altLang="en-US" sz="4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开发环境</a:t>
            </a:r>
            <a:endParaRPr lang="en-US" altLang="zh-CN" sz="4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algn="ctr"/>
            <a:endParaRPr lang="en-US" altLang="zh-CN" sz="4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2F222261-4E86-0943-8883-4C95AE9A9E72}"/>
              </a:ext>
            </a:extLst>
          </p:cNvPr>
          <p:cNvGrpSpPr/>
          <p:nvPr/>
        </p:nvGrpSpPr>
        <p:grpSpPr>
          <a:xfrm rot="16200000">
            <a:off x="-642015" y="2594437"/>
            <a:ext cx="3528130" cy="2443343"/>
            <a:chOff x="4540310" y="-64474"/>
            <a:chExt cx="3182548" cy="2036641"/>
          </a:xfrm>
        </p:grpSpPr>
        <p:sp>
          <p:nvSpPr>
            <p:cNvPr id="10" name="等腰三角形 10">
              <a:extLst>
                <a:ext uri="{FF2B5EF4-FFF2-40B4-BE49-F238E27FC236}">
                  <a16:creationId xmlns:a16="http://schemas.microsoft.com/office/drawing/2014/main" id="{33A7C23F-57F6-BB4E-88FC-81AAE6DAE0D6}"/>
                </a:ext>
              </a:extLst>
            </p:cNvPr>
            <p:cNvSpPr/>
            <p:nvPr/>
          </p:nvSpPr>
          <p:spPr>
            <a:xfrm flipV="1">
              <a:off x="4540310" y="-8671"/>
              <a:ext cx="3175876" cy="1980838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等腰三角形 7">
              <a:extLst>
                <a:ext uri="{FF2B5EF4-FFF2-40B4-BE49-F238E27FC236}">
                  <a16:creationId xmlns:a16="http://schemas.microsoft.com/office/drawing/2014/main" id="{23223162-D8A0-AD48-8C8F-4FC3094C3180}"/>
                </a:ext>
              </a:extLst>
            </p:cNvPr>
            <p:cNvSpPr/>
            <p:nvPr/>
          </p:nvSpPr>
          <p:spPr>
            <a:xfrm rot="5400000">
              <a:off x="5907233" y="156541"/>
              <a:ext cx="2036640" cy="1594610"/>
            </a:xfrm>
            <a:custGeom>
              <a:avLst/>
              <a:gdLst>
                <a:gd name="connsiteX0" fmla="*/ 0 w 6858002"/>
                <a:gd name="connsiteY0" fmla="*/ 6958012 h 6958012"/>
                <a:gd name="connsiteX1" fmla="*/ 3429001 w 6858002"/>
                <a:gd name="connsiteY1" fmla="*/ 0 h 6958012"/>
                <a:gd name="connsiteX2" fmla="*/ 6858002 w 6858002"/>
                <a:gd name="connsiteY2" fmla="*/ 6958012 h 6958012"/>
                <a:gd name="connsiteX3" fmla="*/ 0 w 6858002"/>
                <a:gd name="connsiteY3" fmla="*/ 6958012 h 6958012"/>
                <a:gd name="connsiteX0-1" fmla="*/ 0 w 6858002"/>
                <a:gd name="connsiteY0-2" fmla="*/ 1685924 h 1685924"/>
                <a:gd name="connsiteX1-3" fmla="*/ 814388 w 6858002"/>
                <a:gd name="connsiteY1-4" fmla="*/ 0 h 1685924"/>
                <a:gd name="connsiteX2-5" fmla="*/ 6858002 w 6858002"/>
                <a:gd name="connsiteY2-6" fmla="*/ 1685924 h 1685924"/>
                <a:gd name="connsiteX3-7" fmla="*/ 0 w 6858002"/>
                <a:gd name="connsiteY3-8" fmla="*/ 1685924 h 1685924"/>
                <a:gd name="connsiteX0-9" fmla="*/ 0 w 6858002"/>
                <a:gd name="connsiteY0-10" fmla="*/ 1700212 h 1700212"/>
                <a:gd name="connsiteX1-11" fmla="*/ 885825 w 6858002"/>
                <a:gd name="connsiteY1-12" fmla="*/ 0 h 1700212"/>
                <a:gd name="connsiteX2-13" fmla="*/ 6858002 w 6858002"/>
                <a:gd name="connsiteY2-14" fmla="*/ 1700212 h 1700212"/>
                <a:gd name="connsiteX3-15" fmla="*/ 0 w 6858002"/>
                <a:gd name="connsiteY3-16" fmla="*/ 1700212 h 1700212"/>
                <a:gd name="connsiteX0-17" fmla="*/ 0 w 6858002"/>
                <a:gd name="connsiteY0-18" fmla="*/ 2071687 h 2071687"/>
                <a:gd name="connsiteX1-19" fmla="*/ 1057275 w 6858002"/>
                <a:gd name="connsiteY1-20" fmla="*/ 0 h 2071687"/>
                <a:gd name="connsiteX2-21" fmla="*/ 6858002 w 6858002"/>
                <a:gd name="connsiteY2-22" fmla="*/ 2071687 h 2071687"/>
                <a:gd name="connsiteX3-23" fmla="*/ 0 w 6858002"/>
                <a:gd name="connsiteY3-24" fmla="*/ 2071687 h 2071687"/>
                <a:gd name="connsiteX0-25" fmla="*/ 0 w 6858002"/>
                <a:gd name="connsiteY0-26" fmla="*/ 2890837 h 2890837"/>
                <a:gd name="connsiteX1-27" fmla="*/ 1495422 w 6858002"/>
                <a:gd name="connsiteY1-28" fmla="*/ 0 h 2890837"/>
                <a:gd name="connsiteX2-29" fmla="*/ 6858002 w 6858002"/>
                <a:gd name="connsiteY2-30" fmla="*/ 2890837 h 2890837"/>
                <a:gd name="connsiteX3-31" fmla="*/ 0 w 6858002"/>
                <a:gd name="connsiteY3-32" fmla="*/ 2890837 h 2890837"/>
                <a:gd name="connsiteX0-33" fmla="*/ 2295644 w 5362580"/>
                <a:gd name="connsiteY0-34" fmla="*/ 2852737 h 2890837"/>
                <a:gd name="connsiteX1-35" fmla="*/ 0 w 5362580"/>
                <a:gd name="connsiteY1-36" fmla="*/ 0 h 2890837"/>
                <a:gd name="connsiteX2-37" fmla="*/ 5362580 w 5362580"/>
                <a:gd name="connsiteY2-38" fmla="*/ 2890837 h 2890837"/>
                <a:gd name="connsiteX3-39" fmla="*/ 2295644 w 5362580"/>
                <a:gd name="connsiteY3-40" fmla="*/ 2852737 h 2890837"/>
                <a:gd name="connsiteX0-41" fmla="*/ 1 w 3066937"/>
                <a:gd name="connsiteY0-42" fmla="*/ 1423987 h 1462087"/>
                <a:gd name="connsiteX1-43" fmla="*/ 47150 w 3066937"/>
                <a:gd name="connsiteY1-44" fmla="*/ 0 h 1462087"/>
                <a:gd name="connsiteX2-45" fmla="*/ 3066937 w 3066937"/>
                <a:gd name="connsiteY2-46" fmla="*/ 1462087 h 1462087"/>
                <a:gd name="connsiteX3-47" fmla="*/ 1 w 3066937"/>
                <a:gd name="connsiteY3-48" fmla="*/ 1423987 h 1462087"/>
                <a:gd name="connsiteX0-49" fmla="*/ 1 w 3066937"/>
                <a:gd name="connsiteY0-50" fmla="*/ 1100137 h 1138237"/>
                <a:gd name="connsiteX1-51" fmla="*/ 47151 w 3066937"/>
                <a:gd name="connsiteY1-52" fmla="*/ 0 h 1138237"/>
                <a:gd name="connsiteX2-53" fmla="*/ 3066937 w 3066937"/>
                <a:gd name="connsiteY2-54" fmla="*/ 1138237 h 1138237"/>
                <a:gd name="connsiteX3-55" fmla="*/ 1 w 3066937"/>
                <a:gd name="connsiteY3-56" fmla="*/ 1100137 h 1138237"/>
                <a:gd name="connsiteX0-57" fmla="*/ 0 w 3109533"/>
                <a:gd name="connsiteY0-58" fmla="*/ 661987 h 1138237"/>
                <a:gd name="connsiteX1-59" fmla="*/ 89747 w 3109533"/>
                <a:gd name="connsiteY1-60" fmla="*/ 0 h 1138237"/>
                <a:gd name="connsiteX2-61" fmla="*/ 3109533 w 3109533"/>
                <a:gd name="connsiteY2-62" fmla="*/ 1138237 h 1138237"/>
                <a:gd name="connsiteX3-63" fmla="*/ 0 w 3109533"/>
                <a:gd name="connsiteY3-64" fmla="*/ 661987 h 11382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3109533" h="1138237">
                  <a:moveTo>
                    <a:pt x="0" y="661987"/>
                  </a:moveTo>
                  <a:lnTo>
                    <a:pt x="89747" y="0"/>
                  </a:lnTo>
                  <a:lnTo>
                    <a:pt x="3109533" y="1138237"/>
                  </a:lnTo>
                  <a:lnTo>
                    <a:pt x="0" y="66198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C1980D8-2607-6745-9DFC-1FEE09635A38}"/>
              </a:ext>
            </a:extLst>
          </p:cNvPr>
          <p:cNvGrpSpPr/>
          <p:nvPr/>
        </p:nvGrpSpPr>
        <p:grpSpPr>
          <a:xfrm rot="16200000">
            <a:off x="-994828" y="1022086"/>
            <a:ext cx="3542320" cy="1708211"/>
            <a:chOff x="5314256" y="-36573"/>
            <a:chExt cx="4223384" cy="2036640"/>
          </a:xfrm>
        </p:grpSpPr>
        <p:sp>
          <p:nvSpPr>
            <p:cNvPr id="13" name="等腰三角形 9">
              <a:extLst>
                <a:ext uri="{FF2B5EF4-FFF2-40B4-BE49-F238E27FC236}">
                  <a16:creationId xmlns:a16="http://schemas.microsoft.com/office/drawing/2014/main" id="{6621FBA1-36E4-4A4C-A316-B73E3E0B8A7C}"/>
                </a:ext>
              </a:extLst>
            </p:cNvPr>
            <p:cNvSpPr/>
            <p:nvPr/>
          </p:nvSpPr>
          <p:spPr>
            <a:xfrm flipV="1">
              <a:off x="5314256" y="17181"/>
              <a:ext cx="4190029" cy="1980838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4" name="等腰三角形 7">
              <a:extLst>
                <a:ext uri="{FF2B5EF4-FFF2-40B4-BE49-F238E27FC236}">
                  <a16:creationId xmlns:a16="http://schemas.microsoft.com/office/drawing/2014/main" id="{7091281C-56D6-FD40-8584-0EDF44E39EF6}"/>
                </a:ext>
              </a:extLst>
            </p:cNvPr>
            <p:cNvSpPr/>
            <p:nvPr/>
          </p:nvSpPr>
          <p:spPr>
            <a:xfrm rot="5400000">
              <a:off x="7455135" y="-82438"/>
              <a:ext cx="2036640" cy="2128370"/>
            </a:xfrm>
            <a:custGeom>
              <a:avLst/>
              <a:gdLst>
                <a:gd name="connsiteX0" fmla="*/ 0 w 6858002"/>
                <a:gd name="connsiteY0" fmla="*/ 6958012 h 6958012"/>
                <a:gd name="connsiteX1" fmla="*/ 3429001 w 6858002"/>
                <a:gd name="connsiteY1" fmla="*/ 0 h 6958012"/>
                <a:gd name="connsiteX2" fmla="*/ 6858002 w 6858002"/>
                <a:gd name="connsiteY2" fmla="*/ 6958012 h 6958012"/>
                <a:gd name="connsiteX3" fmla="*/ 0 w 6858002"/>
                <a:gd name="connsiteY3" fmla="*/ 6958012 h 6958012"/>
                <a:gd name="connsiteX0-1" fmla="*/ 0 w 6858002"/>
                <a:gd name="connsiteY0-2" fmla="*/ 1685924 h 1685924"/>
                <a:gd name="connsiteX1-3" fmla="*/ 814388 w 6858002"/>
                <a:gd name="connsiteY1-4" fmla="*/ 0 h 1685924"/>
                <a:gd name="connsiteX2-5" fmla="*/ 6858002 w 6858002"/>
                <a:gd name="connsiteY2-6" fmla="*/ 1685924 h 1685924"/>
                <a:gd name="connsiteX3-7" fmla="*/ 0 w 6858002"/>
                <a:gd name="connsiteY3-8" fmla="*/ 1685924 h 1685924"/>
                <a:gd name="connsiteX0-9" fmla="*/ 0 w 6858002"/>
                <a:gd name="connsiteY0-10" fmla="*/ 1700212 h 1700212"/>
                <a:gd name="connsiteX1-11" fmla="*/ 885825 w 6858002"/>
                <a:gd name="connsiteY1-12" fmla="*/ 0 h 1700212"/>
                <a:gd name="connsiteX2-13" fmla="*/ 6858002 w 6858002"/>
                <a:gd name="connsiteY2-14" fmla="*/ 1700212 h 1700212"/>
                <a:gd name="connsiteX3-15" fmla="*/ 0 w 6858002"/>
                <a:gd name="connsiteY3-16" fmla="*/ 1700212 h 1700212"/>
                <a:gd name="connsiteX0-17" fmla="*/ 0 w 6858002"/>
                <a:gd name="connsiteY0-18" fmla="*/ 2071687 h 2071687"/>
                <a:gd name="connsiteX1-19" fmla="*/ 1057275 w 6858002"/>
                <a:gd name="connsiteY1-20" fmla="*/ 0 h 2071687"/>
                <a:gd name="connsiteX2-21" fmla="*/ 6858002 w 6858002"/>
                <a:gd name="connsiteY2-22" fmla="*/ 2071687 h 2071687"/>
                <a:gd name="connsiteX3-23" fmla="*/ 0 w 6858002"/>
                <a:gd name="connsiteY3-24" fmla="*/ 2071687 h 2071687"/>
                <a:gd name="connsiteX0-25" fmla="*/ 0 w 6858002"/>
                <a:gd name="connsiteY0-26" fmla="*/ 2890837 h 2890837"/>
                <a:gd name="connsiteX1-27" fmla="*/ 1495422 w 6858002"/>
                <a:gd name="connsiteY1-28" fmla="*/ 0 h 2890837"/>
                <a:gd name="connsiteX2-29" fmla="*/ 6858002 w 6858002"/>
                <a:gd name="connsiteY2-30" fmla="*/ 2890837 h 2890837"/>
                <a:gd name="connsiteX3-31" fmla="*/ 0 w 6858002"/>
                <a:gd name="connsiteY3-32" fmla="*/ 2890837 h 2890837"/>
                <a:gd name="connsiteX0-33" fmla="*/ 2295644 w 5362580"/>
                <a:gd name="connsiteY0-34" fmla="*/ 2852737 h 2890837"/>
                <a:gd name="connsiteX1-35" fmla="*/ 0 w 5362580"/>
                <a:gd name="connsiteY1-36" fmla="*/ 0 h 2890837"/>
                <a:gd name="connsiteX2-37" fmla="*/ 5362580 w 5362580"/>
                <a:gd name="connsiteY2-38" fmla="*/ 2890837 h 2890837"/>
                <a:gd name="connsiteX3-39" fmla="*/ 2295644 w 5362580"/>
                <a:gd name="connsiteY3-40" fmla="*/ 2852737 h 2890837"/>
                <a:gd name="connsiteX0-41" fmla="*/ 1 w 3066937"/>
                <a:gd name="connsiteY0-42" fmla="*/ 1423987 h 1462087"/>
                <a:gd name="connsiteX1-43" fmla="*/ 47150 w 3066937"/>
                <a:gd name="connsiteY1-44" fmla="*/ 0 h 1462087"/>
                <a:gd name="connsiteX2-45" fmla="*/ 3066937 w 3066937"/>
                <a:gd name="connsiteY2-46" fmla="*/ 1462087 h 1462087"/>
                <a:gd name="connsiteX3-47" fmla="*/ 1 w 3066937"/>
                <a:gd name="connsiteY3-48" fmla="*/ 1423987 h 1462087"/>
                <a:gd name="connsiteX0-49" fmla="*/ 1 w 3066937"/>
                <a:gd name="connsiteY0-50" fmla="*/ 1100137 h 1138237"/>
                <a:gd name="connsiteX1-51" fmla="*/ 47151 w 3066937"/>
                <a:gd name="connsiteY1-52" fmla="*/ 0 h 1138237"/>
                <a:gd name="connsiteX2-53" fmla="*/ 3066937 w 3066937"/>
                <a:gd name="connsiteY2-54" fmla="*/ 1138237 h 1138237"/>
                <a:gd name="connsiteX3-55" fmla="*/ 1 w 3066937"/>
                <a:gd name="connsiteY3-56" fmla="*/ 1100137 h 1138237"/>
                <a:gd name="connsiteX0-57" fmla="*/ 0 w 3109533"/>
                <a:gd name="connsiteY0-58" fmla="*/ 661987 h 1138237"/>
                <a:gd name="connsiteX1-59" fmla="*/ 89747 w 3109533"/>
                <a:gd name="connsiteY1-60" fmla="*/ 0 h 1138237"/>
                <a:gd name="connsiteX2-61" fmla="*/ 3109533 w 3109533"/>
                <a:gd name="connsiteY2-62" fmla="*/ 1138237 h 1138237"/>
                <a:gd name="connsiteX3-63" fmla="*/ 0 w 3109533"/>
                <a:gd name="connsiteY3-64" fmla="*/ 661987 h 1138237"/>
                <a:gd name="connsiteX0-65" fmla="*/ 0 w 3109533"/>
                <a:gd name="connsiteY0-66" fmla="*/ 947737 h 1423987"/>
                <a:gd name="connsiteX1-67" fmla="*/ 132344 w 3109533"/>
                <a:gd name="connsiteY1-68" fmla="*/ 0 h 1423987"/>
                <a:gd name="connsiteX2-69" fmla="*/ 3109533 w 3109533"/>
                <a:gd name="connsiteY2-70" fmla="*/ 1423987 h 1423987"/>
                <a:gd name="connsiteX3-71" fmla="*/ 0 w 3109533"/>
                <a:gd name="connsiteY3-72" fmla="*/ 947737 h 1423987"/>
                <a:gd name="connsiteX0-73" fmla="*/ 0 w 3109533"/>
                <a:gd name="connsiteY0-74" fmla="*/ 966787 h 1443037"/>
                <a:gd name="connsiteX1-75" fmla="*/ 132344 w 3109533"/>
                <a:gd name="connsiteY1-76" fmla="*/ 0 h 1443037"/>
                <a:gd name="connsiteX2-77" fmla="*/ 3109533 w 3109533"/>
                <a:gd name="connsiteY2-78" fmla="*/ 1443037 h 1443037"/>
                <a:gd name="connsiteX3-79" fmla="*/ 0 w 3109533"/>
                <a:gd name="connsiteY3-80" fmla="*/ 966787 h 1443037"/>
                <a:gd name="connsiteX0-81" fmla="*/ 0 w 3109533"/>
                <a:gd name="connsiteY0-82" fmla="*/ 1042987 h 1519237"/>
                <a:gd name="connsiteX1-83" fmla="*/ 47151 w 3109533"/>
                <a:gd name="connsiteY1-84" fmla="*/ 0 h 1519237"/>
                <a:gd name="connsiteX2-85" fmla="*/ 3109533 w 3109533"/>
                <a:gd name="connsiteY2-86" fmla="*/ 1519237 h 1519237"/>
                <a:gd name="connsiteX3-87" fmla="*/ 0 w 3109533"/>
                <a:gd name="connsiteY3-88" fmla="*/ 1042987 h 151923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3109533" h="1519237">
                  <a:moveTo>
                    <a:pt x="0" y="1042987"/>
                  </a:moveTo>
                  <a:lnTo>
                    <a:pt x="47151" y="0"/>
                  </a:lnTo>
                  <a:lnTo>
                    <a:pt x="3109533" y="1519237"/>
                  </a:lnTo>
                  <a:lnTo>
                    <a:pt x="0" y="104298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6" name="等腰三角形 14">
            <a:extLst>
              <a:ext uri="{FF2B5EF4-FFF2-40B4-BE49-F238E27FC236}">
                <a16:creationId xmlns:a16="http://schemas.microsoft.com/office/drawing/2014/main" id="{C06DB7B6-A1E1-D442-8B05-2B9134D23689}"/>
              </a:ext>
            </a:extLst>
          </p:cNvPr>
          <p:cNvSpPr/>
          <p:nvPr/>
        </p:nvSpPr>
        <p:spPr>
          <a:xfrm rot="16200000" flipV="1">
            <a:off x="-637423" y="4314030"/>
            <a:ext cx="3016850" cy="1826683"/>
          </a:xfrm>
          <a:prstGeom prst="triangle">
            <a:avLst/>
          </a:prstGeom>
          <a:solidFill>
            <a:schemeClr val="accent1">
              <a:lumMod val="40000"/>
              <a:lumOff val="60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等腰三角形 7">
            <a:extLst>
              <a:ext uri="{FF2B5EF4-FFF2-40B4-BE49-F238E27FC236}">
                <a16:creationId xmlns:a16="http://schemas.microsoft.com/office/drawing/2014/main" id="{97D2F4CA-2203-584F-B55B-0E6AA9D9E548}"/>
              </a:ext>
            </a:extLst>
          </p:cNvPr>
          <p:cNvSpPr/>
          <p:nvPr/>
        </p:nvSpPr>
        <p:spPr>
          <a:xfrm>
            <a:off x="-54563" y="3709258"/>
            <a:ext cx="1839448" cy="1547591"/>
          </a:xfrm>
          <a:custGeom>
            <a:avLst/>
            <a:gdLst>
              <a:gd name="connsiteX0" fmla="*/ 0 w 6858002"/>
              <a:gd name="connsiteY0" fmla="*/ 6958012 h 6958012"/>
              <a:gd name="connsiteX1" fmla="*/ 3429001 w 6858002"/>
              <a:gd name="connsiteY1" fmla="*/ 0 h 6958012"/>
              <a:gd name="connsiteX2" fmla="*/ 6858002 w 6858002"/>
              <a:gd name="connsiteY2" fmla="*/ 6958012 h 6958012"/>
              <a:gd name="connsiteX3" fmla="*/ 0 w 6858002"/>
              <a:gd name="connsiteY3" fmla="*/ 6958012 h 6958012"/>
              <a:gd name="connsiteX0-1" fmla="*/ 0 w 6858002"/>
              <a:gd name="connsiteY0-2" fmla="*/ 1685924 h 1685924"/>
              <a:gd name="connsiteX1-3" fmla="*/ 814388 w 6858002"/>
              <a:gd name="connsiteY1-4" fmla="*/ 0 h 1685924"/>
              <a:gd name="connsiteX2-5" fmla="*/ 6858002 w 6858002"/>
              <a:gd name="connsiteY2-6" fmla="*/ 1685924 h 1685924"/>
              <a:gd name="connsiteX3-7" fmla="*/ 0 w 6858002"/>
              <a:gd name="connsiteY3-8" fmla="*/ 1685924 h 1685924"/>
              <a:gd name="connsiteX0-9" fmla="*/ 0 w 6858002"/>
              <a:gd name="connsiteY0-10" fmla="*/ 1700212 h 1700212"/>
              <a:gd name="connsiteX1-11" fmla="*/ 885825 w 6858002"/>
              <a:gd name="connsiteY1-12" fmla="*/ 0 h 1700212"/>
              <a:gd name="connsiteX2-13" fmla="*/ 6858002 w 6858002"/>
              <a:gd name="connsiteY2-14" fmla="*/ 1700212 h 1700212"/>
              <a:gd name="connsiteX3-15" fmla="*/ 0 w 6858002"/>
              <a:gd name="connsiteY3-16" fmla="*/ 1700212 h 1700212"/>
              <a:gd name="connsiteX0-17" fmla="*/ 0 w 6858002"/>
              <a:gd name="connsiteY0-18" fmla="*/ 2071687 h 2071687"/>
              <a:gd name="connsiteX1-19" fmla="*/ 1057275 w 6858002"/>
              <a:gd name="connsiteY1-20" fmla="*/ 0 h 2071687"/>
              <a:gd name="connsiteX2-21" fmla="*/ 6858002 w 6858002"/>
              <a:gd name="connsiteY2-22" fmla="*/ 2071687 h 2071687"/>
              <a:gd name="connsiteX3-23" fmla="*/ 0 w 6858002"/>
              <a:gd name="connsiteY3-24" fmla="*/ 2071687 h 2071687"/>
              <a:gd name="connsiteX0-25" fmla="*/ 0 w 6858002"/>
              <a:gd name="connsiteY0-26" fmla="*/ 2890837 h 2890837"/>
              <a:gd name="connsiteX1-27" fmla="*/ 1495422 w 6858002"/>
              <a:gd name="connsiteY1-28" fmla="*/ 0 h 2890837"/>
              <a:gd name="connsiteX2-29" fmla="*/ 6858002 w 6858002"/>
              <a:gd name="connsiteY2-30" fmla="*/ 2890837 h 2890837"/>
              <a:gd name="connsiteX3-31" fmla="*/ 0 w 6858002"/>
              <a:gd name="connsiteY3-32" fmla="*/ 2890837 h 2890837"/>
              <a:gd name="connsiteX0-33" fmla="*/ 2295644 w 5362580"/>
              <a:gd name="connsiteY0-34" fmla="*/ 2852737 h 2890837"/>
              <a:gd name="connsiteX1-35" fmla="*/ 0 w 5362580"/>
              <a:gd name="connsiteY1-36" fmla="*/ 0 h 2890837"/>
              <a:gd name="connsiteX2-37" fmla="*/ 5362580 w 5362580"/>
              <a:gd name="connsiteY2-38" fmla="*/ 2890837 h 2890837"/>
              <a:gd name="connsiteX3-39" fmla="*/ 2295644 w 5362580"/>
              <a:gd name="connsiteY3-40" fmla="*/ 2852737 h 2890837"/>
              <a:gd name="connsiteX0-41" fmla="*/ 1 w 3066937"/>
              <a:gd name="connsiteY0-42" fmla="*/ 1423987 h 1462087"/>
              <a:gd name="connsiteX1-43" fmla="*/ 47150 w 3066937"/>
              <a:gd name="connsiteY1-44" fmla="*/ 0 h 1462087"/>
              <a:gd name="connsiteX2-45" fmla="*/ 3066937 w 3066937"/>
              <a:gd name="connsiteY2-46" fmla="*/ 1462087 h 1462087"/>
              <a:gd name="connsiteX3-47" fmla="*/ 1 w 3066937"/>
              <a:gd name="connsiteY3-48" fmla="*/ 1423987 h 1462087"/>
              <a:gd name="connsiteX0-49" fmla="*/ 1 w 3066937"/>
              <a:gd name="connsiteY0-50" fmla="*/ 1100137 h 1138237"/>
              <a:gd name="connsiteX1-51" fmla="*/ 47151 w 3066937"/>
              <a:gd name="connsiteY1-52" fmla="*/ 0 h 1138237"/>
              <a:gd name="connsiteX2-53" fmla="*/ 3066937 w 3066937"/>
              <a:gd name="connsiteY2-54" fmla="*/ 1138237 h 1138237"/>
              <a:gd name="connsiteX3-55" fmla="*/ 1 w 3066937"/>
              <a:gd name="connsiteY3-56" fmla="*/ 1100137 h 1138237"/>
              <a:gd name="connsiteX0-57" fmla="*/ 0 w 3109533"/>
              <a:gd name="connsiteY0-58" fmla="*/ 661987 h 1138237"/>
              <a:gd name="connsiteX1-59" fmla="*/ 89747 w 3109533"/>
              <a:gd name="connsiteY1-60" fmla="*/ 0 h 1138237"/>
              <a:gd name="connsiteX2-61" fmla="*/ 3109533 w 3109533"/>
              <a:gd name="connsiteY2-62" fmla="*/ 1138237 h 1138237"/>
              <a:gd name="connsiteX3-63" fmla="*/ 0 w 3109533"/>
              <a:gd name="connsiteY3-64" fmla="*/ 661987 h 1138237"/>
              <a:gd name="connsiteX0-65" fmla="*/ 0 w 3109533"/>
              <a:gd name="connsiteY0-66" fmla="*/ 343072 h 819322"/>
              <a:gd name="connsiteX1-67" fmla="*/ 1083753 w 3109533"/>
              <a:gd name="connsiteY1-68" fmla="*/ 0 h 819322"/>
              <a:gd name="connsiteX2-69" fmla="*/ 3109533 w 3109533"/>
              <a:gd name="connsiteY2-70" fmla="*/ 819322 h 819322"/>
              <a:gd name="connsiteX3-71" fmla="*/ 0 w 3109533"/>
              <a:gd name="connsiteY3-72" fmla="*/ 343072 h 819322"/>
              <a:gd name="connsiteX0-73" fmla="*/ 104211 w 2025780"/>
              <a:gd name="connsiteY0-74" fmla="*/ 502530 h 819322"/>
              <a:gd name="connsiteX1-75" fmla="*/ 0 w 2025780"/>
              <a:gd name="connsiteY1-76" fmla="*/ 0 h 819322"/>
              <a:gd name="connsiteX2-77" fmla="*/ 2025780 w 2025780"/>
              <a:gd name="connsiteY2-78" fmla="*/ 819322 h 819322"/>
              <a:gd name="connsiteX3-79" fmla="*/ 104211 w 2025780"/>
              <a:gd name="connsiteY3-80" fmla="*/ 502530 h 819322"/>
              <a:gd name="connsiteX0-81" fmla="*/ 31479 w 1953048"/>
              <a:gd name="connsiteY0-82" fmla="*/ 490264 h 807056"/>
              <a:gd name="connsiteX1-83" fmla="*/ 0 w 1953048"/>
              <a:gd name="connsiteY1-84" fmla="*/ 0 h 807056"/>
              <a:gd name="connsiteX2-85" fmla="*/ 1953048 w 1953048"/>
              <a:gd name="connsiteY2-86" fmla="*/ 807056 h 807056"/>
              <a:gd name="connsiteX3-87" fmla="*/ 31479 w 1953048"/>
              <a:gd name="connsiteY3-88" fmla="*/ 490264 h 80705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953048" h="807056">
                <a:moveTo>
                  <a:pt x="31479" y="490264"/>
                </a:moveTo>
                <a:lnTo>
                  <a:pt x="0" y="0"/>
                </a:lnTo>
                <a:lnTo>
                  <a:pt x="1953048" y="807056"/>
                </a:lnTo>
                <a:lnTo>
                  <a:pt x="31479" y="490264"/>
                </a:lnTo>
                <a:close/>
              </a:path>
            </a:pathLst>
          </a:custGeom>
          <a:solidFill>
            <a:schemeClr val="bg1">
              <a:lumMod val="85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122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添加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python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环境变量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39AFA15-79EF-4483-B400-8D1B451F4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759" y="2104157"/>
            <a:ext cx="11449272" cy="449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62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添加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python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环境变量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39AFA15-79EF-4483-B400-8D1B451F4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759" y="2104157"/>
            <a:ext cx="11449272" cy="449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2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添加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pip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环境变量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42982C0-855E-4FD9-8F9B-121B59D3F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151" y="303957"/>
            <a:ext cx="5832648" cy="655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5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Mac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BC6DBA44-589F-46EB-8DD5-7D90C86E33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30" y="1659813"/>
            <a:ext cx="7810901" cy="549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44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Mac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4DEA33A-FD96-4368-9225-E1A7E20C2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63" y="1767862"/>
            <a:ext cx="7836303" cy="548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60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Mac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218D294-6C01-43E4-9768-64D993C623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767" y="1720254"/>
            <a:ext cx="7734698" cy="549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87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3" y="3562252"/>
            <a:ext cx="12858044" cy="13716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53" name="文本框 1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036887" y="3400301"/>
            <a:ext cx="1231106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02</a:t>
            </a:r>
            <a:endParaRPr lang="zh-CN" altLang="en-US" sz="9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/>
          <p:nvPr>
            <p:custDataLst>
              <p:tags r:id="rId3"/>
            </p:custDataLst>
          </p:nvPr>
        </p:nvSpPr>
        <p:spPr>
          <a:xfrm>
            <a:off x="3333031" y="3749467"/>
            <a:ext cx="9145016" cy="997196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7200" kern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安装</a:t>
            </a:r>
            <a:r>
              <a:rPr lang="en-US" altLang="zh-CN" sz="7200" kern="0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Jupyter</a:t>
            </a:r>
            <a:r>
              <a:rPr lang="en-US" altLang="zh-CN" sz="7200" kern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 Notebook</a:t>
            </a:r>
            <a:endParaRPr lang="zh-CN" altLang="en-US" sz="7200" kern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657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 err="1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Jupyter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1914410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交互式命令环境：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Ipython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与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Jupyter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 notebook</a:t>
            </a:r>
          </a:p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Python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包管理工具：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pip</a:t>
            </a:r>
          </a:p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hlinkClick r:id="rId3"/>
              </a:rPr>
              <a:t>Pip</a:t>
            </a:r>
            <a:r>
              <a:rPr lang="zh-CN" altLang="en-US" sz="2000" dirty="0">
                <a:hlinkClick r:id="rId3"/>
              </a:rPr>
              <a:t>加快下载速度，使用国内源：</a:t>
            </a:r>
            <a:endParaRPr lang="en-US" altLang="zh-CN" sz="2000" dirty="0">
              <a:hlinkClick r:id="rId3"/>
            </a:endParaRPr>
          </a:p>
          <a:p>
            <a:pPr marL="982980" lvl="1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hlinkClick r:id="rId3"/>
              </a:rPr>
              <a:t>清华源： </a:t>
            </a:r>
            <a:r>
              <a:rPr lang="en-US" altLang="zh-CN" sz="2000" dirty="0">
                <a:hlinkClick r:id="rId3"/>
              </a:rPr>
              <a:t>https://pypi.tuna.tsinghua.edu.cn/simple</a:t>
            </a:r>
            <a:endParaRPr lang="en-US" altLang="zh-CN" sz="2000" dirty="0"/>
          </a:p>
          <a:p>
            <a:pPr marL="982980" lvl="1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hlinkClick r:id="rId4"/>
              </a:rPr>
              <a:t>豆瓣源：</a:t>
            </a:r>
            <a:r>
              <a:rPr lang="en-US" altLang="zh-CN" sz="2000" dirty="0">
                <a:hlinkClick r:id="rId4"/>
              </a:rPr>
              <a:t>http://pypi.douban.com/simple/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0303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 err="1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Jupyter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查看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pip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工具：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pip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9E58320-C0E6-461A-8450-1855A8172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715" y="1671943"/>
            <a:ext cx="11528020" cy="728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0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 err="1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Jupyter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1156318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Jupyter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 Notebook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：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pip install 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jupyter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如果报错，尝试更新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setuptools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：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pip install 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setuptools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 --upgrade</a:t>
            </a:r>
          </a:p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卸载方式：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pip uninstall 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jupyter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19D753-E1E7-4036-AAD9-F9A48AA7D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823" y="2324371"/>
            <a:ext cx="7552798" cy="463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51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 txBox="1"/>
          <p:nvPr/>
        </p:nvSpPr>
        <p:spPr>
          <a:xfrm>
            <a:off x="1892871" y="808013"/>
            <a:ext cx="3172335" cy="698478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4500" b="1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rPr>
              <a:t>目录</a:t>
            </a:r>
            <a:endParaRPr lang="en-GB" sz="2530" b="1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017962" y="1672109"/>
            <a:ext cx="1257328" cy="698118"/>
            <a:chOff x="2215144" y="927951"/>
            <a:chExt cx="1244730" cy="910317"/>
          </a:xfrm>
        </p:grpSpPr>
        <p:sp>
          <p:nvSpPr>
            <p:cNvPr id="10" name="平行四边形 9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4820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7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11" name="文本框 9"/>
            <p:cNvSpPr txBox="1"/>
            <p:nvPr/>
          </p:nvSpPr>
          <p:spPr>
            <a:xfrm>
              <a:off x="2393075" y="927951"/>
              <a:ext cx="1066799" cy="910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935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01</a:t>
              </a:r>
              <a:endParaRPr lang="zh-CN" altLang="en-US" sz="3935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017962" y="3688333"/>
            <a:ext cx="1257328" cy="708853"/>
            <a:chOff x="2215144" y="1952311"/>
            <a:chExt cx="1244730" cy="924318"/>
          </a:xfrm>
        </p:grpSpPr>
        <p:sp>
          <p:nvSpPr>
            <p:cNvPr id="13" name="平行四边形 12"/>
            <p:cNvSpPr/>
            <p:nvPr/>
          </p:nvSpPr>
          <p:spPr>
            <a:xfrm>
              <a:off x="2215144" y="2033848"/>
              <a:ext cx="1120898" cy="842781"/>
            </a:xfrm>
            <a:prstGeom prst="parallelogram">
              <a:avLst>
                <a:gd name="adj" fmla="val 4820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70"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14" name="文本框 10"/>
            <p:cNvSpPr txBox="1"/>
            <p:nvPr/>
          </p:nvSpPr>
          <p:spPr>
            <a:xfrm>
              <a:off x="2393075" y="1952311"/>
              <a:ext cx="1066799" cy="910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935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03</a:t>
              </a:r>
              <a:endParaRPr lang="zh-CN" altLang="en-US" sz="3935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972991" y="1690824"/>
            <a:ext cx="5423290" cy="646324"/>
            <a:chOff x="4315150" y="953426"/>
            <a:chExt cx="3857250" cy="540057"/>
          </a:xfrm>
        </p:grpSpPr>
        <p:sp>
          <p:nvSpPr>
            <p:cNvPr id="22" name="矩形 21"/>
            <p:cNvSpPr/>
            <p:nvPr/>
          </p:nvSpPr>
          <p:spPr>
            <a:xfrm>
              <a:off x="4830202" y="992260"/>
              <a:ext cx="2827147" cy="374267"/>
            </a:xfrm>
            <a:prstGeom prst="rect">
              <a:avLst/>
            </a:prstGeom>
            <a:ln w="15875">
              <a:noFill/>
            </a:ln>
          </p:spPr>
          <p:txBody>
            <a:bodyPr wrap="square" lIns="96423" tIns="48212" rIns="96423" bIns="48212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en-GB" altLang="zh-CN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23" name="平行四边形 22"/>
            <p:cNvSpPr/>
            <p:nvPr/>
          </p:nvSpPr>
          <p:spPr>
            <a:xfrm>
              <a:off x="4315150" y="953426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23" tIns="48212" rIns="96423" bIns="48212"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225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972991" y="3727488"/>
            <a:ext cx="5423290" cy="646324"/>
            <a:chOff x="4315150" y="1647579"/>
            <a:chExt cx="3857250" cy="540057"/>
          </a:xfrm>
        </p:grpSpPr>
        <p:sp>
          <p:nvSpPr>
            <p:cNvPr id="25" name="矩形 24"/>
            <p:cNvSpPr/>
            <p:nvPr/>
          </p:nvSpPr>
          <p:spPr>
            <a:xfrm>
              <a:off x="4841196" y="1699090"/>
              <a:ext cx="2827147" cy="374267"/>
            </a:xfrm>
            <a:prstGeom prst="rect">
              <a:avLst/>
            </a:prstGeom>
            <a:ln w="15875">
              <a:noFill/>
            </a:ln>
          </p:spPr>
          <p:txBody>
            <a:bodyPr wrap="square" lIns="96423" tIns="48212" rIns="96423" bIns="48212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dirty="0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en-GB" altLang="zh-CN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26" name="平行四边形 25"/>
            <p:cNvSpPr/>
            <p:nvPr/>
          </p:nvSpPr>
          <p:spPr>
            <a:xfrm>
              <a:off x="4315150" y="1647579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23" tIns="48212" rIns="96423" bIns="48212"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225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</p:grpSp>
      <p:sp>
        <p:nvSpPr>
          <p:cNvPr id="33" name="矩形 32">
            <a:extLst>
              <a:ext uri="{FF2B5EF4-FFF2-40B4-BE49-F238E27FC236}">
                <a16:creationId xmlns:a16="http://schemas.microsoft.com/office/drawing/2014/main" id="{89FFD593-B2C0-8B4B-8A2F-636A6A779334}"/>
              </a:ext>
            </a:extLst>
          </p:cNvPr>
          <p:cNvSpPr/>
          <p:nvPr/>
        </p:nvSpPr>
        <p:spPr>
          <a:xfrm>
            <a:off x="2602978" y="939021"/>
            <a:ext cx="176010" cy="5258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DA9B46C7-8E35-934B-B0DD-DC5622D50492}"/>
              </a:ext>
            </a:extLst>
          </p:cNvPr>
          <p:cNvSpPr/>
          <p:nvPr/>
        </p:nvSpPr>
        <p:spPr>
          <a:xfrm>
            <a:off x="2126550" y="939021"/>
            <a:ext cx="414394" cy="5258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EC443E1-58A0-40EB-A8F6-98DF51EB1FE0}"/>
              </a:ext>
            </a:extLst>
          </p:cNvPr>
          <p:cNvGrpSpPr/>
          <p:nvPr/>
        </p:nvGrpSpPr>
        <p:grpSpPr>
          <a:xfrm>
            <a:off x="1995272" y="4707672"/>
            <a:ext cx="1257328" cy="708853"/>
            <a:chOff x="2215144" y="1952311"/>
            <a:chExt cx="1244730" cy="924318"/>
          </a:xfrm>
        </p:grpSpPr>
        <p:sp>
          <p:nvSpPr>
            <p:cNvPr id="28" name="平行四边形 27">
              <a:extLst>
                <a:ext uri="{FF2B5EF4-FFF2-40B4-BE49-F238E27FC236}">
                  <a16:creationId xmlns:a16="http://schemas.microsoft.com/office/drawing/2014/main" id="{3F88F6AD-F07E-4792-94DC-ECCFB8F92017}"/>
                </a:ext>
              </a:extLst>
            </p:cNvPr>
            <p:cNvSpPr/>
            <p:nvPr/>
          </p:nvSpPr>
          <p:spPr>
            <a:xfrm>
              <a:off x="2215144" y="2033848"/>
              <a:ext cx="1120898" cy="842781"/>
            </a:xfrm>
            <a:prstGeom prst="parallelogram">
              <a:avLst>
                <a:gd name="adj" fmla="val 4820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70"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29" name="文本框 10">
              <a:extLst>
                <a:ext uri="{FF2B5EF4-FFF2-40B4-BE49-F238E27FC236}">
                  <a16:creationId xmlns:a16="http://schemas.microsoft.com/office/drawing/2014/main" id="{0F7E1DB4-4DFA-442A-87B2-FADF867A22BE}"/>
                </a:ext>
              </a:extLst>
            </p:cNvPr>
            <p:cNvSpPr txBox="1"/>
            <p:nvPr/>
          </p:nvSpPr>
          <p:spPr>
            <a:xfrm>
              <a:off x="2393075" y="1952311"/>
              <a:ext cx="1066799" cy="910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935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04</a:t>
              </a:r>
              <a:endParaRPr lang="zh-CN" altLang="en-US" sz="3935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6E2A719-BAA3-47C1-871F-8DE6B8B5E315}"/>
              </a:ext>
            </a:extLst>
          </p:cNvPr>
          <p:cNvGrpSpPr/>
          <p:nvPr/>
        </p:nvGrpSpPr>
        <p:grpSpPr>
          <a:xfrm>
            <a:off x="2950301" y="4746827"/>
            <a:ext cx="5423290" cy="646324"/>
            <a:chOff x="4315150" y="1647579"/>
            <a:chExt cx="3857250" cy="540057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0EFE4A7A-D5E2-498C-8D82-AEA6906BE5B7}"/>
                </a:ext>
              </a:extLst>
            </p:cNvPr>
            <p:cNvSpPr/>
            <p:nvPr/>
          </p:nvSpPr>
          <p:spPr>
            <a:xfrm>
              <a:off x="4841196" y="1699090"/>
              <a:ext cx="2827147" cy="374267"/>
            </a:xfrm>
            <a:prstGeom prst="rect">
              <a:avLst/>
            </a:prstGeom>
            <a:ln w="15875">
              <a:noFill/>
            </a:ln>
          </p:spPr>
          <p:txBody>
            <a:bodyPr wrap="square" lIns="96423" tIns="48212" rIns="96423" bIns="48212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4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小结</a:t>
              </a:r>
              <a:endParaRPr lang="en-GB" altLang="zh-CN" dirty="0">
                <a:solidFill>
                  <a:schemeClr val="accent4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37" name="平行四边形 36">
              <a:extLst>
                <a:ext uri="{FF2B5EF4-FFF2-40B4-BE49-F238E27FC236}">
                  <a16:creationId xmlns:a16="http://schemas.microsoft.com/office/drawing/2014/main" id="{2849B38C-3ADD-4774-9CAF-597BAD18BF8D}"/>
                </a:ext>
              </a:extLst>
            </p:cNvPr>
            <p:cNvSpPr/>
            <p:nvPr/>
          </p:nvSpPr>
          <p:spPr>
            <a:xfrm>
              <a:off x="4315150" y="1647579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23" tIns="48212" rIns="96423" bIns="48212"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225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AAAD291B-08B7-4FFC-B850-039907905670}"/>
              </a:ext>
            </a:extLst>
          </p:cNvPr>
          <p:cNvGrpSpPr/>
          <p:nvPr/>
        </p:nvGrpSpPr>
        <p:grpSpPr>
          <a:xfrm>
            <a:off x="1995272" y="2691448"/>
            <a:ext cx="1257328" cy="708853"/>
            <a:chOff x="2215144" y="1952311"/>
            <a:chExt cx="1244730" cy="924318"/>
          </a:xfrm>
        </p:grpSpPr>
        <p:sp>
          <p:nvSpPr>
            <p:cNvPr id="31" name="平行四边形 30">
              <a:extLst>
                <a:ext uri="{FF2B5EF4-FFF2-40B4-BE49-F238E27FC236}">
                  <a16:creationId xmlns:a16="http://schemas.microsoft.com/office/drawing/2014/main" id="{FC180541-5190-43F1-A59D-D6D0FD2E7E92}"/>
                </a:ext>
              </a:extLst>
            </p:cNvPr>
            <p:cNvSpPr/>
            <p:nvPr/>
          </p:nvSpPr>
          <p:spPr>
            <a:xfrm>
              <a:off x="2215144" y="2033848"/>
              <a:ext cx="1120898" cy="842781"/>
            </a:xfrm>
            <a:prstGeom prst="parallelogram">
              <a:avLst>
                <a:gd name="adj" fmla="val 4820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70"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32" name="文本框 10">
              <a:extLst>
                <a:ext uri="{FF2B5EF4-FFF2-40B4-BE49-F238E27FC236}">
                  <a16:creationId xmlns:a16="http://schemas.microsoft.com/office/drawing/2014/main" id="{7A7092D8-6B7B-4662-BAE8-EEBEAB27E9C4}"/>
                </a:ext>
              </a:extLst>
            </p:cNvPr>
            <p:cNvSpPr txBox="1"/>
            <p:nvPr/>
          </p:nvSpPr>
          <p:spPr>
            <a:xfrm>
              <a:off x="2393075" y="1952311"/>
              <a:ext cx="1066799" cy="910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935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02</a:t>
              </a:r>
              <a:endParaRPr lang="zh-CN" altLang="en-US" sz="3935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C6BBD62F-AE50-43F7-9E3F-DFFBBD0420A4}"/>
              </a:ext>
            </a:extLst>
          </p:cNvPr>
          <p:cNvGrpSpPr/>
          <p:nvPr/>
        </p:nvGrpSpPr>
        <p:grpSpPr>
          <a:xfrm>
            <a:off x="2950301" y="2730603"/>
            <a:ext cx="5423290" cy="646324"/>
            <a:chOff x="4315150" y="1647579"/>
            <a:chExt cx="3857250" cy="540057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EE6C8C05-A2C9-4D15-AACB-220B832662D1}"/>
                </a:ext>
              </a:extLst>
            </p:cNvPr>
            <p:cNvSpPr/>
            <p:nvPr/>
          </p:nvSpPr>
          <p:spPr>
            <a:xfrm>
              <a:off x="4841196" y="1699090"/>
              <a:ext cx="2827147" cy="374267"/>
            </a:xfrm>
            <a:prstGeom prst="rect">
              <a:avLst/>
            </a:prstGeom>
            <a:ln w="15875">
              <a:noFill/>
            </a:ln>
          </p:spPr>
          <p:txBody>
            <a:bodyPr wrap="square" lIns="96423" tIns="48212" rIns="96423" bIns="48212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dirty="0" err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Jupyter</a:t>
              </a:r>
              <a:r>
                <a:rPr lang="en-US" altLang="zh-CN" dirty="0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 notebook</a:t>
              </a:r>
              <a:endParaRPr lang="en-GB" altLang="zh-CN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40" name="平行四边形 39">
              <a:extLst>
                <a:ext uri="{FF2B5EF4-FFF2-40B4-BE49-F238E27FC236}">
                  <a16:creationId xmlns:a16="http://schemas.microsoft.com/office/drawing/2014/main" id="{2C984ED1-2D89-4099-915D-AD8D165F22F3}"/>
                </a:ext>
              </a:extLst>
            </p:cNvPr>
            <p:cNvSpPr/>
            <p:nvPr/>
          </p:nvSpPr>
          <p:spPr>
            <a:xfrm>
              <a:off x="4315150" y="1647579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23" tIns="48212" rIns="96423" bIns="48212"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225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657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3" y="3562252"/>
            <a:ext cx="12858044" cy="13716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53" name="文本框 1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96927" y="3400301"/>
            <a:ext cx="1231106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03</a:t>
            </a:r>
            <a:endParaRPr lang="zh-CN" altLang="en-US" sz="9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/>
          <p:nvPr>
            <p:custDataLst>
              <p:tags r:id="rId3"/>
            </p:custDataLst>
          </p:nvPr>
        </p:nvSpPr>
        <p:spPr>
          <a:xfrm>
            <a:off x="3765079" y="3832566"/>
            <a:ext cx="8790576" cy="830997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6000" kern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安装</a:t>
            </a:r>
            <a:r>
              <a:rPr lang="en-US" altLang="zh-CN" sz="6000" kern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anaconda</a:t>
            </a:r>
            <a:endParaRPr lang="zh-CN" altLang="en-US" sz="9600" kern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8829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1525650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Anaconda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可以便捷获取包且对包能够进行管理，同时对环境可以统一管理的发行版本。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Anaconda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包含了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conda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、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Python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在内的超过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180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个科学包及其依赖项。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官网：</a:t>
            </a:r>
            <a:r>
              <a:rPr lang="en-US" altLang="zh-CN" sz="2000" dirty="0">
                <a:hlinkClick r:id="rId3"/>
              </a:rPr>
              <a:t>https://www.anaconda.com/</a:t>
            </a:r>
            <a:endParaRPr lang="en-US" altLang="zh-CN" sz="2000" dirty="0"/>
          </a:p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02627B0-978E-441A-A473-2060F2891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847" y="2392189"/>
            <a:ext cx="6336704" cy="458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88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539796F-4434-4240-84AB-4E5B94B93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263" y="1672254"/>
            <a:ext cx="5110465" cy="395976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1618502-6622-44F8-AC43-53650042B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7407" y="1687977"/>
            <a:ext cx="5323879" cy="412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42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193274BC-86D3-44BE-A463-18AD6A471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36" y="1736268"/>
            <a:ext cx="6192687" cy="479830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F818817-ADFD-4C48-BFEE-F0845AE7A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3431" y="1930859"/>
            <a:ext cx="5772001" cy="447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24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启动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anaconda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3CC23E-2948-48F0-B2AD-04ACCC6A1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3632" y="765943"/>
            <a:ext cx="4220845" cy="622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24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启动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anaconda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0636E6-7700-4BBA-B9D0-1A604BCA8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77" y="1820534"/>
            <a:ext cx="8645886" cy="490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16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启动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Jupyter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 Notebook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anaconda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）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7D7A4FA-08B8-4A10-8BD2-E39D21F49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86" y="1810356"/>
            <a:ext cx="7981330" cy="489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26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Mac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anaconda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FE7BCB-23AB-4D4C-BDC0-BCE2AF43D7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59" y="1657063"/>
            <a:ext cx="7899806" cy="557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2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Mac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anaconda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C1CA3C4-968D-44C4-BB9F-C2001BED4F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767" y="1644363"/>
            <a:ext cx="7937908" cy="558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60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Mac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anaconda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F9982F-305F-429B-A2B4-E5B2F9D424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50" y="1672186"/>
            <a:ext cx="7849003" cy="552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8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3" y="3562252"/>
            <a:ext cx="12858044" cy="13716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53" name="文本框 1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96927" y="3400301"/>
            <a:ext cx="1231106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01</a:t>
            </a:r>
            <a:endParaRPr lang="zh-CN" altLang="en-US" sz="9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/>
          <p:nvPr>
            <p:custDataLst>
              <p:tags r:id="rId3"/>
            </p:custDataLst>
          </p:nvPr>
        </p:nvSpPr>
        <p:spPr>
          <a:xfrm>
            <a:off x="3693071" y="3749467"/>
            <a:ext cx="8790576" cy="997196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7200" kern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安装</a:t>
            </a:r>
            <a:r>
              <a:rPr lang="en-US" altLang="zh-CN" sz="7200" kern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Python</a:t>
            </a:r>
            <a:endParaRPr lang="zh-CN" altLang="en-US" sz="7200" kern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8021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anaconda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3" name="Rectangle 26">
            <a:extLst>
              <a:ext uri="{FF2B5EF4-FFF2-40B4-BE49-F238E27FC236}">
                <a16:creationId xmlns:a16="http://schemas.microsoft.com/office/drawing/2014/main" id="{686EAADD-BBB5-4A75-B059-48233FDE1EDA}"/>
              </a:ext>
            </a:extLst>
          </p:cNvPr>
          <p:cNvSpPr/>
          <p:nvPr/>
        </p:nvSpPr>
        <p:spPr>
          <a:xfrm>
            <a:off x="2161125" y="1352011"/>
            <a:ext cx="808467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4" name="Pentagon 33">
            <a:extLst>
              <a:ext uri="{FF2B5EF4-FFF2-40B4-BE49-F238E27FC236}">
                <a16:creationId xmlns:a16="http://schemas.microsoft.com/office/drawing/2014/main" id="{FD1CE398-DEA0-469E-BD67-B5965BE51300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46A2605C-C57D-4582-83D8-48502F9E96A4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Mac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安装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anaconda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245377C-7EB6-4B20-AC43-1FA4096BFF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63" y="1810996"/>
            <a:ext cx="8240772" cy="473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42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3" y="3562252"/>
            <a:ext cx="12858044" cy="13716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53" name="文本框 1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96927" y="3400301"/>
            <a:ext cx="1231106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04</a:t>
            </a:r>
            <a:endParaRPr lang="zh-CN" altLang="en-US" sz="9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/>
          <p:nvPr>
            <p:custDataLst>
              <p:tags r:id="rId3"/>
            </p:custDataLst>
          </p:nvPr>
        </p:nvSpPr>
        <p:spPr>
          <a:xfrm>
            <a:off x="3765079" y="3832566"/>
            <a:ext cx="8790576" cy="830997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6000" kern="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小结</a:t>
            </a:r>
            <a:endParaRPr lang="zh-CN" altLang="en-US" sz="9600" kern="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309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onut 44">
            <a:extLst>
              <a:ext uri="{FF2B5EF4-FFF2-40B4-BE49-F238E27FC236}">
                <a16:creationId xmlns:a16="http://schemas.microsoft.com/office/drawing/2014/main" id="{FFAEADBD-77DF-471D-BDDE-D68AB8809788}"/>
              </a:ext>
            </a:extLst>
          </p:cNvPr>
          <p:cNvSpPr/>
          <p:nvPr/>
        </p:nvSpPr>
        <p:spPr>
          <a:xfrm>
            <a:off x="2180903" y="1922016"/>
            <a:ext cx="724494" cy="724494"/>
          </a:xfrm>
          <a:prstGeom prst="donut">
            <a:avLst>
              <a:gd name="adj" fmla="val 680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200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Donut 51">
            <a:extLst>
              <a:ext uri="{FF2B5EF4-FFF2-40B4-BE49-F238E27FC236}">
                <a16:creationId xmlns:a16="http://schemas.microsoft.com/office/drawing/2014/main" id="{7F10B7CE-DF2A-401B-A70D-71EF2E0596B6}"/>
              </a:ext>
            </a:extLst>
          </p:cNvPr>
          <p:cNvSpPr/>
          <p:nvPr/>
        </p:nvSpPr>
        <p:spPr>
          <a:xfrm>
            <a:off x="2180903" y="2977330"/>
            <a:ext cx="724494" cy="724494"/>
          </a:xfrm>
          <a:prstGeom prst="donut">
            <a:avLst>
              <a:gd name="adj" fmla="val 680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200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TextBox 53">
            <a:extLst>
              <a:ext uri="{FF2B5EF4-FFF2-40B4-BE49-F238E27FC236}">
                <a16:creationId xmlns:a16="http://schemas.microsoft.com/office/drawing/2014/main" id="{C5048B4E-6E7E-4682-9E34-32C62E6C1F18}"/>
              </a:ext>
            </a:extLst>
          </p:cNvPr>
          <p:cNvSpPr txBox="1"/>
          <p:nvPr/>
        </p:nvSpPr>
        <p:spPr>
          <a:xfrm>
            <a:off x="4773191" y="2117568"/>
            <a:ext cx="2750419" cy="412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Arial" panose="020B0604020202020204" pitchFamily="34" charset="0"/>
              </a:rPr>
              <a:t>安装</a:t>
            </a: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Arial" panose="020B0604020202020204" pitchFamily="34" charset="0"/>
              </a:rPr>
              <a:t>Python</a:t>
            </a:r>
            <a:endParaRPr lang="en-GB" sz="2000" b="1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TextBox 55">
            <a:extLst>
              <a:ext uri="{FF2B5EF4-FFF2-40B4-BE49-F238E27FC236}">
                <a16:creationId xmlns:a16="http://schemas.microsoft.com/office/drawing/2014/main" id="{48C51C1A-18A7-4220-8FBD-62F6C341E31E}"/>
              </a:ext>
            </a:extLst>
          </p:cNvPr>
          <p:cNvSpPr txBox="1"/>
          <p:nvPr/>
        </p:nvSpPr>
        <p:spPr>
          <a:xfrm>
            <a:off x="4689663" y="3145601"/>
            <a:ext cx="1609736" cy="4126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Arial" panose="020B0604020202020204" pitchFamily="34" charset="0"/>
              </a:rPr>
              <a:t>安装</a:t>
            </a:r>
            <a:r>
              <a:rPr lang="en-US" altLang="zh-CN" sz="2000" b="1" dirty="0" err="1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Arial" panose="020B0604020202020204" pitchFamily="34" charset="0"/>
              </a:rPr>
              <a:t>Jupyter</a:t>
            </a:r>
            <a:endParaRPr lang="en-GB" sz="2000" b="1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Freeform 45"/>
          <p:cNvSpPr>
            <a:spLocks noEditPoints="1"/>
          </p:cNvSpPr>
          <p:nvPr/>
        </p:nvSpPr>
        <p:spPr bwMode="auto">
          <a:xfrm>
            <a:off x="2324512" y="2065625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>
              <a:lnSpc>
                <a:spcPct val="120000"/>
              </a:lnSpc>
            </a:pPr>
            <a:endParaRPr lang="en-US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Freeform 45"/>
          <p:cNvSpPr>
            <a:spLocks noEditPoints="1"/>
          </p:cNvSpPr>
          <p:nvPr/>
        </p:nvSpPr>
        <p:spPr bwMode="auto">
          <a:xfrm>
            <a:off x="2324512" y="3120939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>
              <a:lnSpc>
                <a:spcPct val="120000"/>
              </a:lnSpc>
            </a:pPr>
            <a:endParaRPr lang="en-US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63930"/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小结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006AD0DA-C77C-F84A-BE93-B0B4B6618DC3}"/>
              </a:ext>
            </a:extLst>
          </p:cNvPr>
          <p:cNvSpPr/>
          <p:nvPr/>
        </p:nvSpPr>
        <p:spPr>
          <a:xfrm>
            <a:off x="3192239" y="2977329"/>
            <a:ext cx="5351145" cy="858659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006AD0DA-C77C-F84A-BE93-B0B4B6618DC3}"/>
              </a:ext>
            </a:extLst>
          </p:cNvPr>
          <p:cNvSpPr/>
          <p:nvPr/>
        </p:nvSpPr>
        <p:spPr>
          <a:xfrm>
            <a:off x="3192240" y="1917839"/>
            <a:ext cx="5253360" cy="812072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Donut 51">
            <a:extLst>
              <a:ext uri="{FF2B5EF4-FFF2-40B4-BE49-F238E27FC236}">
                <a16:creationId xmlns:a16="http://schemas.microsoft.com/office/drawing/2014/main" id="{04AEA4F8-3895-4434-813C-236318A5BD67}"/>
              </a:ext>
            </a:extLst>
          </p:cNvPr>
          <p:cNvSpPr/>
          <p:nvPr/>
        </p:nvSpPr>
        <p:spPr>
          <a:xfrm>
            <a:off x="2180903" y="4269835"/>
            <a:ext cx="724494" cy="724494"/>
          </a:xfrm>
          <a:prstGeom prst="donut">
            <a:avLst>
              <a:gd name="adj" fmla="val 680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200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TextBox 55">
            <a:extLst>
              <a:ext uri="{FF2B5EF4-FFF2-40B4-BE49-F238E27FC236}">
                <a16:creationId xmlns:a16="http://schemas.microsoft.com/office/drawing/2014/main" id="{52E10A1E-0607-4C42-831E-34F858F2B6E0}"/>
              </a:ext>
            </a:extLst>
          </p:cNvPr>
          <p:cNvSpPr txBox="1"/>
          <p:nvPr/>
        </p:nvSpPr>
        <p:spPr>
          <a:xfrm>
            <a:off x="4624741" y="4438106"/>
            <a:ext cx="1739579" cy="4126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Arial" panose="020B0604020202020204" pitchFamily="34" charset="0"/>
              </a:rPr>
              <a:t>安装</a:t>
            </a: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Arial" panose="020B0604020202020204" pitchFamily="34" charset="0"/>
              </a:rPr>
              <a:t>Anaconda</a:t>
            </a:r>
            <a:endParaRPr lang="en-GB" sz="2000" b="1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Freeform 45">
            <a:extLst>
              <a:ext uri="{FF2B5EF4-FFF2-40B4-BE49-F238E27FC236}">
                <a16:creationId xmlns:a16="http://schemas.microsoft.com/office/drawing/2014/main" id="{4D734D01-0715-46DF-8D20-3AF7B66BB5F5}"/>
              </a:ext>
            </a:extLst>
          </p:cNvPr>
          <p:cNvSpPr>
            <a:spLocks noEditPoints="1"/>
          </p:cNvSpPr>
          <p:nvPr/>
        </p:nvSpPr>
        <p:spPr bwMode="auto">
          <a:xfrm>
            <a:off x="2324512" y="4413444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>
              <a:lnSpc>
                <a:spcPct val="120000"/>
              </a:lnSpc>
            </a:pPr>
            <a:endParaRPr lang="en-US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圆角矩形 23">
            <a:extLst>
              <a:ext uri="{FF2B5EF4-FFF2-40B4-BE49-F238E27FC236}">
                <a16:creationId xmlns:a16="http://schemas.microsoft.com/office/drawing/2014/main" id="{3FC8F469-43E4-4891-AF7F-7073FA3B0EE9}"/>
              </a:ext>
            </a:extLst>
          </p:cNvPr>
          <p:cNvSpPr/>
          <p:nvPr/>
        </p:nvSpPr>
        <p:spPr>
          <a:xfrm>
            <a:off x="3192239" y="4269834"/>
            <a:ext cx="5351145" cy="858659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018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10"/>
          <p:cNvSpPr txBox="1"/>
          <p:nvPr/>
        </p:nvSpPr>
        <p:spPr>
          <a:xfrm>
            <a:off x="3417022" y="5559540"/>
            <a:ext cx="6024711" cy="900238"/>
          </a:xfrm>
          <a:prstGeom prst="rect">
            <a:avLst/>
          </a:prstGeom>
          <a:noFill/>
        </p:spPr>
        <p:txBody>
          <a:bodyPr wrap="none" lIns="68572" tIns="34286" rIns="68572" bIns="34286">
            <a:spAutoFit/>
          </a:bodyPr>
          <a:lstStyle/>
          <a:p>
            <a:pPr algn="ctr">
              <a:buNone/>
            </a:pPr>
            <a:r>
              <a:rPr lang="zh-CN" altLang="en-US" sz="5400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感谢聆听 批评指导</a:t>
            </a:r>
          </a:p>
        </p:txBody>
      </p:sp>
      <p:sp>
        <p:nvSpPr>
          <p:cNvPr id="71" name="矩形 70"/>
          <p:cNvSpPr/>
          <p:nvPr/>
        </p:nvSpPr>
        <p:spPr>
          <a:xfrm>
            <a:off x="3945101" y="6496645"/>
            <a:ext cx="4968552" cy="315463"/>
          </a:xfrm>
          <a:prstGeom prst="rect">
            <a:avLst/>
          </a:prstGeom>
        </p:spPr>
        <p:txBody>
          <a:bodyPr wrap="square" lIns="68572" tIns="34286" rIns="68572" bIns="34286">
            <a:spAutoFit/>
          </a:bodyPr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GENERAL EDUCATION TEACHING COURSEWARE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75" y="1121936"/>
            <a:ext cx="4112444" cy="4112444"/>
          </a:xfrm>
          <a:prstGeom prst="rect">
            <a:avLst/>
          </a:prstGeom>
        </p:spPr>
      </p:pic>
      <p:pic>
        <p:nvPicPr>
          <p:cNvPr id="4" name="图片 3" descr="卡通人物&#10;&#10;描述已自动生成">
            <a:extLst>
              <a:ext uri="{FF2B5EF4-FFF2-40B4-BE49-F238E27FC236}">
                <a16:creationId xmlns:a16="http://schemas.microsoft.com/office/drawing/2014/main" id="{789E5A49-9892-4544-BCAD-5420FF1F98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927"/>
            <a:ext cx="12858750" cy="70567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37082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选择版本并下载：</a:t>
            </a:r>
            <a:r>
              <a:rPr lang="en-US" altLang="zh-CN" sz="2000" dirty="0">
                <a:hlinkClick r:id="rId3"/>
              </a:rPr>
              <a:t>https://www.python.org/downloads/release/python-377/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FC97BFE-50DE-43BB-8409-0ED0193FF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265" y="1641761"/>
            <a:ext cx="9940151" cy="456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946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运行安装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13ED9C-E1F8-403B-B059-14B254F90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52" y="1758292"/>
            <a:ext cx="8280920" cy="509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5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等待安装完成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6CA4753-C8FF-48C9-8950-6DCDB21BC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912" y="1758292"/>
            <a:ext cx="8386760" cy="515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14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检验安装是否完成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DAA10A7-371C-45FA-85EB-26CAD291A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263" y="1810996"/>
            <a:ext cx="7704360" cy="503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98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进入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Python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的世界：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Hello World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C40F7FF-1494-4BD4-8D9F-8E60895A4A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383"/>
          <a:stretch/>
        </p:blipFill>
        <p:spPr>
          <a:xfrm>
            <a:off x="596727" y="1746400"/>
            <a:ext cx="6401102" cy="545650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90EEE09-7FCC-4D21-878F-8DFCA5C43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5538" y="1765432"/>
            <a:ext cx="7489574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9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B74A6A5B-7265-6746-8EDC-9B3CDE187409}"/>
              </a:ext>
            </a:extLst>
          </p:cNvPr>
          <p:cNvGrpSpPr/>
          <p:nvPr/>
        </p:nvGrpSpPr>
        <p:grpSpPr>
          <a:xfrm>
            <a:off x="596727" y="472248"/>
            <a:ext cx="5409245" cy="523220"/>
            <a:chOff x="-4764" y="99435"/>
            <a:chExt cx="5409245" cy="52322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EE02059-6358-F94E-A16E-168FF82FB428}"/>
                </a:ext>
              </a:extLst>
            </p:cNvPr>
            <p:cNvSpPr txBox="1"/>
            <p:nvPr/>
          </p:nvSpPr>
          <p:spPr>
            <a:xfrm>
              <a:off x="561019" y="99435"/>
              <a:ext cx="4843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安装</a:t>
              </a:r>
              <a:r>
                <a:rPr lang="en-US" altLang="zh-CN" sz="2800" dirty="0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  <a:sym typeface="+mn-lt"/>
                </a:rPr>
                <a:t>Python</a:t>
              </a:r>
              <a:endParaRPr lang="zh-CN" altLang="en-US" sz="28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3323A2BB-49C0-4747-9088-C4FFAA4FC1BE}"/>
                </a:ext>
              </a:extLst>
            </p:cNvPr>
            <p:cNvGrpSpPr/>
            <p:nvPr/>
          </p:nvGrpSpPr>
          <p:grpSpPr>
            <a:xfrm>
              <a:off x="-4764" y="142875"/>
              <a:ext cx="565783" cy="436341"/>
              <a:chOff x="-4764" y="142875"/>
              <a:chExt cx="565783" cy="436341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522209D0-0671-EB4D-A889-DC7F8FAA036B}"/>
                  </a:ext>
                </a:extLst>
              </p:cNvPr>
              <p:cNvSpPr/>
              <p:nvPr/>
            </p:nvSpPr>
            <p:spPr>
              <a:xfrm>
                <a:off x="442936" y="142875"/>
                <a:ext cx="118083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516B054F-F9CF-8E48-9030-8CCAFF520554}"/>
                  </a:ext>
                </a:extLst>
              </p:cNvPr>
              <p:cNvSpPr/>
              <p:nvPr/>
            </p:nvSpPr>
            <p:spPr>
              <a:xfrm>
                <a:off x="-4764" y="142875"/>
                <a:ext cx="360040" cy="436341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</p:grpSp>
      <p:sp>
        <p:nvSpPr>
          <p:cNvPr id="11" name="Rectangle 26">
            <a:extLst>
              <a:ext uri="{FF2B5EF4-FFF2-40B4-BE49-F238E27FC236}">
                <a16:creationId xmlns:a16="http://schemas.microsoft.com/office/drawing/2014/main" id="{7333FBA8-87E1-4110-A516-EA9615A2CAB9}"/>
              </a:ext>
            </a:extLst>
          </p:cNvPr>
          <p:cNvSpPr/>
          <p:nvPr/>
        </p:nvSpPr>
        <p:spPr>
          <a:xfrm>
            <a:off x="2157521" y="1187085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defTabSz="963930">
              <a:lnSpc>
                <a:spcPct val="120000"/>
              </a:lnSpc>
            </a:pP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</a:endParaRPr>
          </a:p>
        </p:txBody>
      </p:sp>
      <p:sp>
        <p:nvSpPr>
          <p:cNvPr id="10" name="Pentagon 33">
            <a:extLst>
              <a:ext uri="{FF2B5EF4-FFF2-40B4-BE49-F238E27FC236}">
                <a16:creationId xmlns:a16="http://schemas.microsoft.com/office/drawing/2014/main" id="{DA1DAF3F-E9A5-4B29-BE83-30EC107D7AC5}"/>
              </a:ext>
            </a:extLst>
          </p:cNvPr>
          <p:cNvSpPr/>
          <p:nvPr/>
        </p:nvSpPr>
        <p:spPr>
          <a:xfrm>
            <a:off x="740743" y="1201725"/>
            <a:ext cx="640667" cy="38398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0" tIns="48216" rIns="96430" bIns="48216" rtlCol="0" anchor="ctr"/>
          <a:lstStyle/>
          <a:p>
            <a:pPr algn="ctr">
              <a:lnSpc>
                <a:spcPct val="120000"/>
              </a:lnSpc>
            </a:pPr>
            <a:endParaRPr lang="en-GB" sz="211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26">
            <a:extLst>
              <a:ext uri="{FF2B5EF4-FFF2-40B4-BE49-F238E27FC236}">
                <a16:creationId xmlns:a16="http://schemas.microsoft.com/office/drawing/2014/main" id="{9AF06F24-0683-4DDF-B62F-165F88019CA2}"/>
              </a:ext>
            </a:extLst>
          </p:cNvPr>
          <p:cNvSpPr/>
          <p:nvPr/>
        </p:nvSpPr>
        <p:spPr>
          <a:xfrm>
            <a:off x="1365433" y="1168053"/>
            <a:ext cx="10032494" cy="417654"/>
          </a:xfrm>
          <a:prstGeom prst="rect">
            <a:avLst/>
          </a:prstGeom>
        </p:spPr>
        <p:txBody>
          <a:bodyPr wrap="square" lIns="96430" tIns="48216" rIns="96430" bIns="48216">
            <a:spAutoFit/>
          </a:bodyPr>
          <a:lstStyle/>
          <a:p>
            <a:pPr marL="342900" indent="-342900" defTabSz="96393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添加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python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黑体" panose="02010609060101010101" pitchFamily="49" charset="-122"/>
                <a:cs typeface="+mn-ea"/>
              </a:rPr>
              <a:t>环境变量</a:t>
            </a:r>
            <a:endParaRPr lang="en-US" altLang="zh-CN" sz="2000" dirty="0">
              <a:solidFill>
                <a:schemeClr val="accent1">
                  <a:lumMod val="75000"/>
                </a:schemeClr>
              </a:solidFill>
              <a:latin typeface="黑体" panose="02010609060101010101" pitchFamily="49" charset="-122"/>
              <a:cs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8C8780-823D-4C1F-A20D-5A6E7BABD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247" y="1766915"/>
            <a:ext cx="4714521" cy="500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00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heme/theme1.xml><?xml version="1.0" encoding="utf-8"?>
<a:theme xmlns:a="http://schemas.openxmlformats.org/drawingml/2006/main" name="1_自定义设计方案">
  <a:themeElements>
    <a:clrScheme name="自定义 37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DDD"/>
      </a:accent1>
      <a:accent2>
        <a:srgbClr val="00B0F2"/>
      </a:accent2>
      <a:accent3>
        <a:srgbClr val="007DDD"/>
      </a:accent3>
      <a:accent4>
        <a:srgbClr val="00B0F2"/>
      </a:accent4>
      <a:accent5>
        <a:srgbClr val="007DDD"/>
      </a:accent5>
      <a:accent6>
        <a:srgbClr val="00B0F2"/>
      </a:accent6>
      <a:hlink>
        <a:srgbClr val="007DDD"/>
      </a:hlink>
      <a:folHlink>
        <a:srgbClr val="00B0F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353</Words>
  <Application>Microsoft Office PowerPoint</Application>
  <PresentationFormat>自定义</PresentationFormat>
  <Paragraphs>116</Paragraphs>
  <Slides>33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8" baseType="lpstr">
      <vt:lpstr>黑体</vt:lpstr>
      <vt:lpstr>Arial</vt:lpstr>
      <vt:lpstr>Calibri</vt:lpstr>
      <vt:lpstr>Calibri Light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tukuppt</dc:title>
  <dc:subject>熊猫办公</dc:subject>
  <dc:creator/>
  <cp:keywords>tukuppt; tukppt</cp:keywords>
  <cp:lastModifiedBy/>
  <cp:revision>1</cp:revision>
  <dcterms:created xsi:type="dcterms:W3CDTF">2016-10-17T14:00:00Z</dcterms:created>
  <dcterms:modified xsi:type="dcterms:W3CDTF">2020-04-11T03:35:52Z</dcterms:modified>
  <cp:category>tukuppt</cp:category>
  <dc:identifier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